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handoutMasterIdLst>
    <p:handoutMasterId r:id="rId31"/>
  </p:handoutMasterIdLst>
  <p:sldIdLst>
    <p:sldId id="256" r:id="rId2"/>
    <p:sldId id="257" r:id="rId3"/>
    <p:sldId id="260" r:id="rId4"/>
    <p:sldId id="268" r:id="rId5"/>
    <p:sldId id="267" r:id="rId6"/>
    <p:sldId id="271" r:id="rId7"/>
    <p:sldId id="269" r:id="rId8"/>
    <p:sldId id="280" r:id="rId9"/>
    <p:sldId id="275" r:id="rId10"/>
    <p:sldId id="270" r:id="rId11"/>
    <p:sldId id="273" r:id="rId12"/>
    <p:sldId id="274" r:id="rId13"/>
    <p:sldId id="292" r:id="rId14"/>
    <p:sldId id="276" r:id="rId15"/>
    <p:sldId id="277" r:id="rId16"/>
    <p:sldId id="278" r:id="rId17"/>
    <p:sldId id="279" r:id="rId18"/>
    <p:sldId id="281" r:id="rId19"/>
    <p:sldId id="282" r:id="rId20"/>
    <p:sldId id="284" r:id="rId21"/>
    <p:sldId id="283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66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DD095FD-DCCB-4462-AB35-68569C952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2865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Large confetti"/>
          <p:cNvSpPr>
            <a:spLocks noChangeArrowheads="1"/>
          </p:cNvSpPr>
          <p:nvPr/>
        </p:nvSpPr>
        <p:spPr bwMode="ltGray">
          <a:xfrm>
            <a:off x="484188" y="1549400"/>
            <a:ext cx="8158162" cy="1689100"/>
          </a:xfrm>
          <a:prstGeom prst="rect">
            <a:avLst/>
          </a:prstGeom>
          <a:pattFill prst="lgConfetti">
            <a:fgClr>
              <a:schemeClr val="accent2">
                <a:alpha val="50000"/>
              </a:schemeClr>
            </a:fgClr>
            <a:bgClr>
              <a:schemeClr val="folHlink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ltGray">
          <a:xfrm>
            <a:off x="228600" y="3206750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ltGray">
          <a:xfrm>
            <a:off x="228600" y="1482725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ltGray">
          <a:xfrm>
            <a:off x="8623300" y="124618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ltGray">
          <a:xfrm>
            <a:off x="434975" y="125253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ltGray">
          <a:xfrm>
            <a:off x="2830513" y="5783263"/>
            <a:ext cx="3481387" cy="7778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10" name="Rectangle 8" descr="Large confetti"/>
          <p:cNvSpPr>
            <a:spLocks noChangeArrowheads="1"/>
          </p:cNvSpPr>
          <p:nvPr/>
        </p:nvSpPr>
        <p:spPr bwMode="ltGray">
          <a:xfrm>
            <a:off x="4095750" y="5734050"/>
            <a:ext cx="949325" cy="176213"/>
          </a:xfrm>
          <a:prstGeom prst="rect">
            <a:avLst/>
          </a:prstGeom>
          <a:pattFill prst="lgConfetti">
            <a:fgClr>
              <a:schemeClr val="accent2"/>
            </a:fgClr>
            <a:bgClr>
              <a:schemeClr val="folHlink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40969" name="Rectangle 9" descr="Large confetti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143000"/>
          </a:xfrm>
          <a:pattFill prst="lgConfetti">
            <a:fgClr>
              <a:schemeClr val="accent2"/>
            </a:fgClr>
            <a:bgClr>
              <a:schemeClr val="folHlink"/>
            </a:bgClr>
          </a:patt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097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465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noFill/>
        </p:spPr>
        <p:txBody>
          <a:bodyPr anchor="b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38070B-222A-4A7E-BAA9-55696F11A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A7D33-DB9B-4487-A481-0444C64A6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21488" y="284163"/>
            <a:ext cx="2044700" cy="58118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84163"/>
            <a:ext cx="5983288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AD520-EF10-4E54-8467-5E277FC93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AB4A6-D9DD-41B1-A957-605210722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1509C-5298-4160-B3E3-5C1F1CC19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9E896-CD4E-4319-B889-C5C27E298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F1DC9-19D9-40F6-B910-A842EB269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B1CEB-C344-4127-9B08-89A4DC5FE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D9E1C-845D-4379-89F1-C8C1EE837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E1FF5-F69B-4A53-8F63-E5F118C76F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 descr="Large confetti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08796-C7DD-401B-9369-559355574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 descr="Large confetti"/>
          <p:cNvSpPr>
            <a:spLocks noGrp="1" noChangeArrowheads="1"/>
          </p:cNvSpPr>
          <p:nvPr>
            <p:ph type="title"/>
          </p:nvPr>
        </p:nvSpPr>
        <p:spPr bwMode="auto">
          <a:xfrm>
            <a:off x="1093788" y="28416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512888"/>
            <a:ext cx="8458200" cy="873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39943" name="Rectangle 7" descr="Large confetti"/>
          <p:cNvSpPr>
            <a:spLocks noChangeArrowheads="1"/>
          </p:cNvSpPr>
          <p:nvPr/>
        </p:nvSpPr>
        <p:spPr bwMode="ltGray">
          <a:xfrm>
            <a:off x="247650" y="0"/>
            <a:ext cx="793750" cy="1841500"/>
          </a:xfrm>
          <a:prstGeom prst="rect">
            <a:avLst/>
          </a:prstGeom>
          <a:pattFill prst="lgConfetti">
            <a:fgClr>
              <a:schemeClr val="accent2"/>
            </a:fgClr>
            <a:bgClr>
              <a:schemeClr val="folHlink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7067550" y="6553200"/>
            <a:ext cx="2076450" cy="793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39945" name="Rectangle 9" descr="Large confetti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16900" y="6248400"/>
            <a:ext cx="533400" cy="609600"/>
          </a:xfrm>
          <a:prstGeom prst="rect">
            <a:avLst/>
          </a:prstGeom>
          <a:pattFill prst="lgConfetti">
            <a:fgClr>
              <a:schemeClr val="accent2"/>
            </a:fgClr>
            <a:bgClr>
              <a:schemeClr val="folHlink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0E4683C-C70E-4E90-8CB4-E1C0CADCD0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5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 descr="Large confetti"/>
          <p:cNvSpPr>
            <a:spLocks noGrp="1" noChangeArrowheads="1"/>
          </p:cNvSpPr>
          <p:nvPr>
            <p:ph type="ctrTitle"/>
          </p:nvPr>
        </p:nvSpPr>
        <p:spPr>
          <a:xfrm>
            <a:off x="611560" y="1628800"/>
            <a:ext cx="7920880" cy="1512167"/>
          </a:xfrm>
        </p:spPr>
        <p:txBody>
          <a:bodyPr/>
          <a:lstStyle/>
          <a:p>
            <a:pPr eaLnBrk="1" hangingPunct="1"/>
            <a:r>
              <a:rPr lang="ru-RU" sz="4000" dirty="0" smtClean="0"/>
              <a:t>Возникновение и развитие детской литературы в России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084763"/>
            <a:ext cx="6729413" cy="5048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dirty="0" smtClean="0"/>
              <a:t>Методический материал </a:t>
            </a:r>
            <a:r>
              <a:rPr lang="ru-RU" smtClean="0"/>
              <a:t>к занятию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57585" y="195237"/>
            <a:ext cx="60288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Гулистанский</a:t>
            </a:r>
            <a:r>
              <a:rPr lang="ru-RU" dirty="0" smtClean="0"/>
              <a:t> государственный университет</a:t>
            </a:r>
          </a:p>
          <a:p>
            <a:r>
              <a:rPr lang="ru-RU" dirty="0" smtClean="0"/>
              <a:t>      Кафедра Русского языка и литературы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331913" y="284163"/>
            <a:ext cx="7534275" cy="1143000"/>
          </a:xfrm>
        </p:spPr>
        <p:txBody>
          <a:bodyPr/>
          <a:lstStyle/>
          <a:p>
            <a:r>
              <a:rPr lang="ru-RU" sz="4000" smtClean="0"/>
              <a:t>Первые печатные буквари и азбуки</a:t>
            </a:r>
          </a:p>
        </p:txBody>
      </p:sp>
      <p:sp>
        <p:nvSpPr>
          <p:cNvPr id="12291" name="Содержимое 3"/>
          <p:cNvSpPr>
            <a:spLocks noGrp="1"/>
          </p:cNvSpPr>
          <p:nvPr>
            <p:ph sz="half" idx="2"/>
          </p:nvPr>
        </p:nvSpPr>
        <p:spPr>
          <a:xfrm>
            <a:off x="4787900" y="1700213"/>
            <a:ext cx="4248150" cy="4752975"/>
          </a:xfrm>
        </p:spPr>
        <p:txBody>
          <a:bodyPr/>
          <a:lstStyle/>
          <a:p>
            <a:r>
              <a:rPr lang="ru-RU" sz="2600" smtClean="0"/>
              <a:t>Первый букварь напечатан во Львове первопечатником Иваном Федоровым в </a:t>
            </a:r>
            <a:r>
              <a:rPr lang="ru-RU" sz="2600" b="1" smtClean="0"/>
              <a:t>1574</a:t>
            </a:r>
            <a:r>
              <a:rPr lang="ru-RU" sz="2600" smtClean="0"/>
              <a:t> г. и назывался «Ради скорого младенческого научения».</a:t>
            </a:r>
          </a:p>
          <a:p>
            <a:r>
              <a:rPr lang="ru-RU" sz="2600" smtClean="0"/>
              <a:t>Единственный экземпляр хранится в библиотеке Гарвардского университета США.</a:t>
            </a:r>
          </a:p>
        </p:txBody>
      </p:sp>
      <p:pic>
        <p:nvPicPr>
          <p:cNvPr id="7" name="Содержимое 6" descr="o_pervyh_shagah_russkogo_knigopechatanija_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388" y="2205038"/>
            <a:ext cx="4275137" cy="3671887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258888" y="284163"/>
            <a:ext cx="7607300" cy="1143000"/>
          </a:xfrm>
        </p:spPr>
        <p:txBody>
          <a:bodyPr/>
          <a:lstStyle/>
          <a:p>
            <a:r>
              <a:rPr lang="ru-RU" sz="4000" dirty="0" smtClean="0"/>
              <a:t>Первые печатные буквари и азбуки</a:t>
            </a:r>
          </a:p>
        </p:txBody>
      </p:sp>
      <p:sp>
        <p:nvSpPr>
          <p:cNvPr id="13315" name="Содержимое 3"/>
          <p:cNvSpPr>
            <a:spLocks noGrp="1"/>
          </p:cNvSpPr>
          <p:nvPr>
            <p:ph sz="half" idx="2"/>
          </p:nvPr>
        </p:nvSpPr>
        <p:spPr>
          <a:xfrm>
            <a:off x="3995738" y="1844675"/>
            <a:ext cx="5040312" cy="4608513"/>
          </a:xfrm>
        </p:spPr>
        <p:txBody>
          <a:bodyPr/>
          <a:lstStyle/>
          <a:p>
            <a:r>
              <a:rPr lang="ru-RU" sz="2600" smtClean="0"/>
              <a:t>В </a:t>
            </a:r>
            <a:r>
              <a:rPr lang="ru-RU" sz="2600" b="1" smtClean="0"/>
              <a:t>1634</a:t>
            </a:r>
            <a:r>
              <a:rPr lang="ru-RU" sz="2600" smtClean="0"/>
              <a:t> г. в Москве выходит букварь Василия Бурцева «Начальное чтение человеком, хотящим разумети божественного писания».</a:t>
            </a:r>
          </a:p>
          <a:p>
            <a:r>
              <a:rPr lang="ru-RU" sz="2600" smtClean="0"/>
              <a:t>Содержал буквы, склады, числа, сведения по грамма-тике, изречения в алфавитном порядке, заповеди, притчи религиозного характера.</a:t>
            </a:r>
          </a:p>
        </p:txBody>
      </p:sp>
      <p:pic>
        <p:nvPicPr>
          <p:cNvPr id="6" name="Содержимое 5" descr="Бурцев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348880"/>
            <a:ext cx="4103688" cy="2938462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439025" cy="912812"/>
          </a:xfrm>
        </p:spPr>
        <p:txBody>
          <a:bodyPr/>
          <a:lstStyle/>
          <a:p>
            <a:pPr algn="ctr"/>
            <a:r>
              <a:rPr lang="ru-RU" sz="4000" dirty="0" smtClean="0"/>
              <a:t>Букварь Василия Бурцева</a:t>
            </a:r>
          </a:p>
        </p:txBody>
      </p:sp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>
          <a:xfrm>
            <a:off x="4067175" y="1700213"/>
            <a:ext cx="4968875" cy="4752975"/>
          </a:xfrm>
        </p:spPr>
        <p:txBody>
          <a:bodyPr/>
          <a:lstStyle/>
          <a:p>
            <a:r>
              <a:rPr lang="ru-RU" sz="2400" smtClean="0"/>
              <a:t>На первой странице рисунок класса, где учитель держит розгу над учеником. Здесь же помещалось посвящение розге:</a:t>
            </a:r>
          </a:p>
          <a:p>
            <a:pPr>
              <a:buFontTx/>
              <a:buNone/>
            </a:pPr>
            <a:r>
              <a:rPr lang="ru-RU" sz="2400" smtClean="0"/>
              <a:t> «Розга ум острит, память возбуждает.</a:t>
            </a:r>
          </a:p>
          <a:p>
            <a:pPr>
              <a:buFontTx/>
              <a:buNone/>
            </a:pPr>
            <a:r>
              <a:rPr lang="ru-RU" sz="2400" smtClean="0"/>
              <a:t>  И волю злую в благу прелагает... </a:t>
            </a:r>
          </a:p>
          <a:p>
            <a:pPr>
              <a:buFontTx/>
              <a:buNone/>
            </a:pPr>
            <a:r>
              <a:rPr lang="ru-RU" sz="2400" smtClean="0"/>
              <a:t>  Целуйте розгу, бич и жезл лобзайте... </a:t>
            </a:r>
          </a:p>
          <a:p>
            <a:pPr>
              <a:buFontTx/>
              <a:buNone/>
            </a:pPr>
            <a:r>
              <a:rPr lang="ru-RU" sz="2400" smtClean="0"/>
              <a:t>  Ибо не зла вам, но добра желают...»</a:t>
            </a:r>
          </a:p>
          <a:p>
            <a:pPr>
              <a:buFontTx/>
              <a:buNone/>
            </a:pPr>
            <a:endParaRPr lang="ru-RU" sz="2600" smtClean="0"/>
          </a:p>
        </p:txBody>
      </p:sp>
      <p:pic>
        <p:nvPicPr>
          <p:cNvPr id="7" name="Содержимое 6" descr="Васил Бурцев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348880"/>
            <a:ext cx="4233826" cy="3345479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439025" cy="1128712"/>
          </a:xfrm>
        </p:spPr>
        <p:txBody>
          <a:bodyPr/>
          <a:lstStyle/>
          <a:p>
            <a:pPr algn="ctr"/>
            <a:r>
              <a:rPr lang="ru-RU" sz="4000" dirty="0" smtClean="0"/>
              <a:t>Потешные (или фряжские, т.е. немецкие) листы</a:t>
            </a:r>
          </a:p>
        </p:txBody>
      </p:sp>
      <p:sp>
        <p:nvSpPr>
          <p:cNvPr id="15363" name="Содержимое 3"/>
          <p:cNvSpPr>
            <a:spLocks noGrp="1"/>
          </p:cNvSpPr>
          <p:nvPr>
            <p:ph sz="half" idx="2"/>
          </p:nvPr>
        </p:nvSpPr>
        <p:spPr>
          <a:xfrm>
            <a:off x="3635375" y="1700213"/>
            <a:ext cx="5400675" cy="4752975"/>
          </a:xfrm>
        </p:spPr>
        <p:txBody>
          <a:bodyPr/>
          <a:lstStyle/>
          <a:p>
            <a:r>
              <a:rPr lang="ru-RU" sz="2400" smtClean="0"/>
              <a:t>- это оттиски на меди и дереве, сначала иностранного, а затем и русского происхождения.</a:t>
            </a:r>
          </a:p>
          <a:p>
            <a:r>
              <a:rPr lang="ru-RU" sz="2400" smtClean="0"/>
              <a:t>Появились в </a:t>
            </a:r>
            <a:r>
              <a:rPr lang="en-US" sz="2400" smtClean="0"/>
              <a:t>XVII</a:t>
            </a:r>
            <a:r>
              <a:rPr lang="ru-RU" sz="2400" smtClean="0"/>
              <a:t> веке.</a:t>
            </a:r>
          </a:p>
          <a:p>
            <a:r>
              <a:rPr lang="ru-RU" sz="2400" smtClean="0"/>
              <a:t>Содержание носило религиозный, исторический, географический и сказочный характер.</a:t>
            </a:r>
          </a:p>
          <a:p>
            <a:r>
              <a:rPr lang="ru-RU" sz="2400" smtClean="0"/>
              <a:t>По ним велось обучение (дьяк Зотов по таким листам обучал царевича Петра).</a:t>
            </a:r>
          </a:p>
          <a:p>
            <a:r>
              <a:rPr lang="ru-RU" sz="2400" smtClean="0"/>
              <a:t>Потешные листы положили начало детской иллюстрированной книге.</a:t>
            </a:r>
          </a:p>
          <a:p>
            <a:pPr>
              <a:buFontTx/>
              <a:buNone/>
            </a:pPr>
            <a:endParaRPr lang="ru-RU" sz="2600" smtClean="0"/>
          </a:p>
        </p:txBody>
      </p:sp>
      <p:pic>
        <p:nvPicPr>
          <p:cNvPr id="15364" name="Содержимое 5" descr="47562599_l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989138"/>
            <a:ext cx="316865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258888" y="284163"/>
            <a:ext cx="7416800" cy="1200150"/>
          </a:xfrm>
        </p:spPr>
        <p:txBody>
          <a:bodyPr/>
          <a:lstStyle/>
          <a:p>
            <a:r>
              <a:rPr lang="ru-RU" sz="4000" smtClean="0"/>
              <a:t>«Лицевой букварь» Кариона Истомина – 1694 г.</a:t>
            </a:r>
          </a:p>
        </p:txBody>
      </p:sp>
      <p:sp>
        <p:nvSpPr>
          <p:cNvPr id="16387" name="Содержимое 3"/>
          <p:cNvSpPr>
            <a:spLocks noGrp="1"/>
          </p:cNvSpPr>
          <p:nvPr>
            <p:ph sz="half" idx="2"/>
          </p:nvPr>
        </p:nvSpPr>
        <p:spPr>
          <a:xfrm>
            <a:off x="4859338" y="1700213"/>
            <a:ext cx="4284662" cy="4824412"/>
          </a:xfrm>
        </p:spPr>
        <p:txBody>
          <a:bodyPr/>
          <a:lstStyle/>
          <a:p>
            <a:r>
              <a:rPr lang="ru-RU" sz="2400" dirty="0" smtClean="0"/>
              <a:t>К.Истомин - монах Чудова монастыря в Москве</a:t>
            </a:r>
          </a:p>
          <a:p>
            <a:r>
              <a:rPr lang="ru-RU" sz="2400" dirty="0" smtClean="0"/>
              <a:t>Справщик (редактор) Печатного двора, с 1698 г. – его начальник</a:t>
            </a:r>
          </a:p>
          <a:p>
            <a:r>
              <a:rPr lang="ru-RU" sz="2400" dirty="0" smtClean="0"/>
              <a:t>Просветитель, поэт, художник, книжных дел мастер</a:t>
            </a:r>
          </a:p>
          <a:p>
            <a:r>
              <a:rPr lang="ru-RU" sz="2400" dirty="0" smtClean="0"/>
              <a:t>В </a:t>
            </a:r>
            <a:r>
              <a:rPr lang="ru-RU" sz="2400" b="1" dirty="0" smtClean="0"/>
              <a:t>1692 </a:t>
            </a:r>
            <a:r>
              <a:rPr lang="ru-RU" sz="2400" dirty="0" smtClean="0"/>
              <a:t>г. создал </a:t>
            </a:r>
            <a:r>
              <a:rPr lang="ru-RU" sz="2400" dirty="0" err="1" smtClean="0"/>
              <a:t>рукопис-ный</a:t>
            </a:r>
            <a:r>
              <a:rPr lang="ru-RU" sz="2400" dirty="0" smtClean="0"/>
              <a:t> экземпляр для обучения детей Петра </a:t>
            </a:r>
            <a:r>
              <a:rPr lang="en-US" sz="2400" dirty="0" smtClean="0"/>
              <a:t>I</a:t>
            </a:r>
            <a:r>
              <a:rPr lang="ru-RU" sz="2400" dirty="0" smtClean="0"/>
              <a:t>, украшенный золотом</a:t>
            </a:r>
          </a:p>
        </p:txBody>
      </p:sp>
      <p:pic>
        <p:nvPicPr>
          <p:cNvPr id="7" name="Содержимое 6" descr="articles_746_526912252cf3de78760a1f10c158d1c97e19b494a54b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7501" r="71709"/>
          <a:stretch>
            <a:fillRect/>
          </a:stretch>
        </p:blipFill>
        <p:spPr>
          <a:xfrm>
            <a:off x="179388" y="2205038"/>
            <a:ext cx="1946275" cy="3406775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articles_746_526912252cf3de78760a1f10c158d1c97e19b494a54b5.jpg"/>
          <p:cNvPicPr>
            <a:picLocks noChangeAspect="1"/>
          </p:cNvPicPr>
          <p:nvPr/>
        </p:nvPicPr>
        <p:blipFill>
          <a:blip r:embed="rId2" cstate="print"/>
          <a:srcRect l="53150" r="24800"/>
          <a:stretch>
            <a:fillRect/>
          </a:stretch>
        </p:blipFill>
        <p:spPr>
          <a:xfrm>
            <a:off x="2339975" y="2205038"/>
            <a:ext cx="2087563" cy="3446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258888" y="284163"/>
            <a:ext cx="7416800" cy="1200150"/>
          </a:xfrm>
        </p:spPr>
        <p:txBody>
          <a:bodyPr/>
          <a:lstStyle/>
          <a:p>
            <a:r>
              <a:rPr lang="ru-RU" sz="4000" smtClean="0"/>
              <a:t>«Лицевой букварь» Кариона Истомина</a:t>
            </a:r>
          </a:p>
        </p:txBody>
      </p:sp>
      <p:sp>
        <p:nvSpPr>
          <p:cNvPr id="17411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1916113"/>
            <a:ext cx="8785225" cy="4608512"/>
          </a:xfrm>
        </p:spPr>
        <p:txBody>
          <a:bodyPr/>
          <a:lstStyle/>
          <a:p>
            <a:r>
              <a:rPr lang="ru-RU" sz="2600" smtClean="0"/>
              <a:t>Каждой букве отведена страница, во главе буквенного ряда стоит человек в доспехах, поза которого напоминает ее начертание (это и есть </a:t>
            </a:r>
            <a:r>
              <a:rPr lang="ru-RU" sz="2600" u="sng" smtClean="0"/>
              <a:t>лицевое изображение</a:t>
            </a:r>
            <a:r>
              <a:rPr lang="ru-RU" sz="2600" smtClean="0"/>
              <a:t>).</a:t>
            </a:r>
          </a:p>
          <a:p>
            <a:r>
              <a:rPr lang="ru-RU" sz="2600" smtClean="0"/>
              <a:t>Затем идут великолепные образцы написания буквы в разных стилях от вязи до скорописи не только по-славянски, но по-гречески, по-латыни и даже по-польски.  </a:t>
            </a:r>
          </a:p>
          <a:p>
            <a:r>
              <a:rPr lang="ru-RU" sz="2600" smtClean="0"/>
              <a:t>Рисунки растений и животных, построек и предметов быта  гармонично сочетаются со следующими ниже виршами, включающими названия изображений, оставляют яркое зрительное впечатление и у детей, и у взрослых.  </a:t>
            </a: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331913" y="284163"/>
            <a:ext cx="7343775" cy="1200150"/>
          </a:xfrm>
        </p:spPr>
        <p:txBody>
          <a:bodyPr/>
          <a:lstStyle/>
          <a:p>
            <a:r>
              <a:rPr lang="ru-RU" sz="4000" smtClean="0"/>
              <a:t>«Лицевой букварь» Кариона Истомина</a:t>
            </a:r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1989138"/>
            <a:ext cx="8785225" cy="4535487"/>
          </a:xfrm>
        </p:spPr>
        <p:txBody>
          <a:bodyPr/>
          <a:lstStyle/>
          <a:p>
            <a:r>
              <a:rPr lang="ru-RU" sz="2600" smtClean="0"/>
              <a:t>Отсутствие молитв и наставлений, «стихи нравоучительны», сочинения Истомина о пользе учения, труда и наук как раз и вызывали «охоту учитися», а заодно превращали этот необыкновенный букварь в иллюстрированную маленькую энциклопедию «гражданских обычаев и дел правных». </a:t>
            </a:r>
          </a:p>
          <a:p>
            <a:r>
              <a:rPr lang="ru-RU" sz="2600" smtClean="0"/>
              <a:t>Впервые в русском букваре был использован способ наглядного представления материала.</a:t>
            </a:r>
          </a:p>
          <a:p>
            <a:r>
              <a:rPr lang="ru-RU" sz="2600" smtClean="0"/>
              <a:t>Предназначался для массового обучения детей, причем, что прогрессивно, лиц обоего пола.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150100" cy="1057275"/>
          </a:xfrm>
        </p:spPr>
        <p:txBody>
          <a:bodyPr/>
          <a:lstStyle/>
          <a:p>
            <a:pPr algn="ctr"/>
            <a:r>
              <a:rPr lang="ru-RU" sz="4000" smtClean="0"/>
              <a:t>Эпоха Петра </a:t>
            </a:r>
            <a:r>
              <a:rPr lang="en-US" sz="4000" smtClean="0"/>
              <a:t>I</a:t>
            </a:r>
            <a:endParaRPr lang="ru-RU" sz="4000" smtClean="0"/>
          </a:p>
        </p:txBody>
      </p:sp>
      <p:sp>
        <p:nvSpPr>
          <p:cNvPr id="19459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1989138"/>
            <a:ext cx="8785225" cy="4535487"/>
          </a:xfrm>
        </p:spPr>
        <p:txBody>
          <a:bodyPr/>
          <a:lstStyle/>
          <a:p>
            <a:r>
              <a:rPr lang="ru-RU" sz="2400" smtClean="0"/>
              <a:t>Развитие книгопечатания в новое время требовало упрощенных начертаний букв, отвечающих полиграфической технике и сближающих русские буквы с латинскими. </a:t>
            </a:r>
          </a:p>
          <a:p>
            <a:r>
              <a:rPr lang="ru-RU" sz="2400" smtClean="0"/>
              <a:t>К этому времени Петр I, издав в </a:t>
            </a:r>
            <a:r>
              <a:rPr lang="ru-RU" sz="2400" b="1" smtClean="0"/>
              <a:t>1708</a:t>
            </a:r>
            <a:r>
              <a:rPr lang="ru-RU" sz="2400" smtClean="0"/>
              <a:t> г. указ, повелевающий печатать гражданские книги «новоизобретенными литерами», ввел на Руси так называемый гражданский шрифт. </a:t>
            </a:r>
          </a:p>
          <a:p>
            <a:r>
              <a:rPr lang="ru-RU" sz="2400" smtClean="0"/>
              <a:t>Одновременно вместо буквенных изображений цифр были введены арабские, что упрощало процесс усвоения арифметики. Так юридически был утвержден окончательный образец нового начертания букв русского алфавита.</a:t>
            </a:r>
          </a:p>
          <a:p>
            <a:r>
              <a:rPr lang="ru-RU" sz="2400" smtClean="0"/>
              <a:t>С Петра </a:t>
            </a:r>
            <a:r>
              <a:rPr lang="en-US" sz="2400" smtClean="0"/>
              <a:t>I</a:t>
            </a:r>
            <a:r>
              <a:rPr lang="ru-RU" sz="2400" smtClean="0"/>
              <a:t> начинается эпоха Просвещения в России.</a:t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150100" cy="1057275"/>
          </a:xfrm>
        </p:spPr>
        <p:txBody>
          <a:bodyPr/>
          <a:lstStyle/>
          <a:p>
            <a:pPr algn="ctr"/>
            <a:r>
              <a:rPr lang="ru-RU" sz="4000" smtClean="0"/>
              <a:t>Эпоха Петра </a:t>
            </a:r>
            <a:r>
              <a:rPr lang="en-US" sz="4000" smtClean="0"/>
              <a:t>I</a:t>
            </a:r>
            <a:endParaRPr lang="ru-RU" sz="4000" smtClean="0"/>
          </a:p>
        </p:txBody>
      </p:sp>
      <p:sp>
        <p:nvSpPr>
          <p:cNvPr id="20483" name="Содержимое 3"/>
          <p:cNvSpPr>
            <a:spLocks noGrp="1"/>
          </p:cNvSpPr>
          <p:nvPr>
            <p:ph sz="half" idx="2"/>
          </p:nvPr>
        </p:nvSpPr>
        <p:spPr>
          <a:xfrm>
            <a:off x="3924300" y="1773238"/>
            <a:ext cx="5040313" cy="4751387"/>
          </a:xfrm>
        </p:spPr>
        <p:txBody>
          <a:bodyPr/>
          <a:lstStyle/>
          <a:p>
            <a:r>
              <a:rPr lang="ru-RU" sz="2600" smtClean="0"/>
              <a:t>Гражданский шрифт с правкой Петра </a:t>
            </a:r>
            <a:r>
              <a:rPr lang="en-US" sz="2600" smtClean="0"/>
              <a:t>I</a:t>
            </a:r>
            <a:r>
              <a:rPr lang="ru-RU" sz="2600" smtClean="0"/>
              <a:t>  и вычеркиванием церковно-славянского шрифта.</a:t>
            </a:r>
          </a:p>
          <a:p>
            <a:r>
              <a:rPr lang="ru-RU" sz="2600" smtClean="0"/>
              <a:t>Первой книгой, напечатанной гражданским шрифтом, была книга «Юности честное зерцало или Показание к житейскому обхождению» – </a:t>
            </a:r>
            <a:r>
              <a:rPr lang="ru-RU" sz="2600" b="1" smtClean="0"/>
              <a:t>1717</a:t>
            </a:r>
            <a:r>
              <a:rPr lang="ru-RU" sz="2600" smtClean="0"/>
              <a:t>г.</a:t>
            </a:r>
          </a:p>
          <a:p>
            <a:r>
              <a:rPr lang="ru-RU" sz="2600" smtClean="0"/>
              <a:t>Состояла из 2-х частей.</a:t>
            </a:r>
          </a:p>
          <a:p>
            <a:r>
              <a:rPr lang="ru-RU" sz="2600" smtClean="0"/>
              <a:t>Носила сословный характер.</a:t>
            </a: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4" name="Рисунок 3" descr="petrine-civil-sm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288" y="1916113"/>
            <a:ext cx="3103562" cy="4711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510462" cy="912812"/>
          </a:xfrm>
        </p:spPr>
        <p:txBody>
          <a:bodyPr/>
          <a:lstStyle/>
          <a:p>
            <a:pPr algn="ctr"/>
            <a:r>
              <a:rPr lang="ru-RU" sz="4000" smtClean="0"/>
              <a:t>«Юности честное зерцало»</a:t>
            </a:r>
          </a:p>
        </p:txBody>
      </p:sp>
      <p:pic>
        <p:nvPicPr>
          <p:cNvPr id="5" name="Содержимое 4" descr="i_0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988839"/>
            <a:ext cx="3096344" cy="4320481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1508" name="Содержимое 3"/>
          <p:cNvSpPr>
            <a:spLocks noGrp="1"/>
          </p:cNvSpPr>
          <p:nvPr>
            <p:ph sz="half" idx="2"/>
          </p:nvPr>
        </p:nvSpPr>
        <p:spPr>
          <a:xfrm>
            <a:off x="3276600" y="1628801"/>
            <a:ext cx="5688013" cy="4824388"/>
          </a:xfrm>
        </p:spPr>
        <p:txBody>
          <a:bodyPr/>
          <a:lstStyle/>
          <a:p>
            <a:r>
              <a:rPr lang="ru-RU" sz="2400" dirty="0" smtClean="0"/>
              <a:t>1-я часть – букварь для школьного, домашнего воспитания и самообучения (содержал склонения и спряжения глаголов, основы математики, изречения из Библии  и пр.).</a:t>
            </a:r>
          </a:p>
          <a:p>
            <a:r>
              <a:rPr lang="ru-RU" sz="2400" dirty="0" smtClean="0"/>
              <a:t>2-я часть – раздел «Показание к житейскому обхождению», предназначенный молодым людям и девицам, преподавал им правила поведения дома и в обществе в соответствии с жизнью русского дворянства Петровской эпохи.</a:t>
            </a:r>
          </a:p>
          <a:p>
            <a:pPr>
              <a:buFontTx/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093788" y="284163"/>
            <a:ext cx="6862762" cy="912812"/>
          </a:xfrm>
        </p:spPr>
        <p:txBody>
          <a:bodyPr/>
          <a:lstStyle/>
          <a:p>
            <a:pPr algn="ctr" eaLnBrk="1" hangingPunct="1"/>
            <a:r>
              <a:rPr lang="ru-RU" smtClean="0"/>
              <a:t>План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16113"/>
            <a:ext cx="7772400" cy="4392612"/>
          </a:xfrm>
        </p:spPr>
        <p:txBody>
          <a:bodyPr/>
          <a:lstStyle/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ru-RU" sz="3600" smtClean="0"/>
              <a:t>Появление первых детских книг в </a:t>
            </a:r>
            <a:r>
              <a:rPr lang="en-US" sz="3600" smtClean="0"/>
              <a:t>XVI-XVII</a:t>
            </a:r>
            <a:r>
              <a:rPr lang="ru-RU" sz="3600" smtClean="0"/>
              <a:t> вв.</a:t>
            </a:r>
          </a:p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ru-RU" sz="3600" smtClean="0"/>
              <a:t>«Лицевой букварь» Кариона Истомина.</a:t>
            </a:r>
          </a:p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ru-RU" sz="3600" smtClean="0"/>
              <a:t>Развитие просвещения в </a:t>
            </a:r>
            <a:r>
              <a:rPr lang="en-US" sz="3600" smtClean="0"/>
              <a:t>XVIII</a:t>
            </a:r>
            <a:r>
              <a:rPr lang="ru-RU" sz="3600" smtClean="0"/>
              <a:t> веке.</a:t>
            </a:r>
          </a:p>
          <a:p>
            <a:pPr marL="514350" indent="-514350" eaLnBrk="1" hangingPunct="1">
              <a:buFont typeface="Times New Roman" pitchFamily="18" charset="0"/>
              <a:buAutoNum type="arabicPeriod"/>
            </a:pPr>
            <a:r>
              <a:rPr lang="ru-RU" sz="3600" smtClean="0"/>
              <a:t>Первый детский журнал «Детское чтение для сердца и разума».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258888" y="260350"/>
            <a:ext cx="7572375" cy="1143000"/>
          </a:xfrm>
        </p:spPr>
        <p:txBody>
          <a:bodyPr/>
          <a:lstStyle/>
          <a:p>
            <a:r>
              <a:rPr lang="ru-RU" sz="4000" smtClean="0"/>
              <a:t>Славяно-Греко-Латинская Академия в Москве – 1687 г.</a:t>
            </a:r>
          </a:p>
        </p:txBody>
      </p:sp>
      <p:sp>
        <p:nvSpPr>
          <p:cNvPr id="22531" name="Текст 2"/>
          <p:cNvSpPr>
            <a:spLocks noGrp="1"/>
          </p:cNvSpPr>
          <p:nvPr>
            <p:ph type="body" idx="1"/>
          </p:nvPr>
        </p:nvSpPr>
        <p:spPr>
          <a:xfrm>
            <a:off x="827088" y="5876925"/>
            <a:ext cx="3536950" cy="639763"/>
          </a:xfrm>
        </p:spPr>
        <p:txBody>
          <a:bodyPr/>
          <a:lstStyle/>
          <a:p>
            <a:r>
              <a:rPr lang="ru-RU" b="0" smtClean="0"/>
              <a:t>Первое высшее учебное заведение в России</a:t>
            </a:r>
          </a:p>
        </p:txBody>
      </p:sp>
      <p:sp>
        <p:nvSpPr>
          <p:cNvPr id="22532" name="Текст 4"/>
          <p:cNvSpPr>
            <a:spLocks noGrp="1"/>
          </p:cNvSpPr>
          <p:nvPr>
            <p:ph type="body" sz="quarter" idx="3"/>
          </p:nvPr>
        </p:nvSpPr>
        <p:spPr>
          <a:xfrm>
            <a:off x="4859338" y="5876925"/>
            <a:ext cx="3898900" cy="504825"/>
          </a:xfrm>
        </p:spPr>
        <p:txBody>
          <a:bodyPr/>
          <a:lstStyle/>
          <a:p>
            <a:pPr algn="ctr"/>
            <a:r>
              <a:rPr lang="ru-RU" b="0" smtClean="0"/>
              <a:t>Современный вид здания</a:t>
            </a:r>
          </a:p>
        </p:txBody>
      </p:sp>
      <p:pic>
        <p:nvPicPr>
          <p:cNvPr id="7" name="Содержимое 6" descr="1239392271_zaikonospasskijj-monastyr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900113" y="1916113"/>
            <a:ext cx="3024187" cy="37211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4" name="Содержимое 8" descr="11661731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1909763"/>
            <a:ext cx="3095625" cy="37512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331913" y="284163"/>
            <a:ext cx="7534275" cy="1143000"/>
          </a:xfrm>
        </p:spPr>
        <p:txBody>
          <a:bodyPr/>
          <a:lstStyle/>
          <a:p>
            <a:r>
              <a:rPr lang="ru-RU" sz="4000" smtClean="0"/>
              <a:t>Славяно-Греко-Латинская Академия</a:t>
            </a:r>
          </a:p>
        </p:txBody>
      </p:sp>
      <p:sp>
        <p:nvSpPr>
          <p:cNvPr id="23555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1844675"/>
            <a:ext cx="8785225" cy="4608513"/>
          </a:xfrm>
        </p:spPr>
        <p:txBody>
          <a:bodyPr/>
          <a:lstStyle/>
          <a:p>
            <a:r>
              <a:rPr lang="ru-RU" sz="2300" smtClean="0"/>
              <a:t>Учреждена по инициативе выдающегося педагога, просветителя и поэта, выпускника Киево-Могилянской академии Симеона Полоцкого.</a:t>
            </a:r>
          </a:p>
          <a:p>
            <a:r>
              <a:rPr lang="ru-RU" sz="2300" smtClean="0"/>
              <a:t>Целью создания Академии была подготовка образованных людей для нужд России. В ней обучались не только дети аристократии, государственных и церковных чиновников, но и торговцев, и даже холопов. Среди первых студентов были русские, украинцы, белорусы, македонцы и грузины.</a:t>
            </a:r>
          </a:p>
          <a:p>
            <a:r>
              <a:rPr lang="ru-RU" sz="2300" smtClean="0"/>
              <a:t>Среди выдающихся выпускников был Михаил Васильевич Ломоносов, впоследствии – основатель МГУ.</a:t>
            </a:r>
          </a:p>
          <a:p>
            <a:r>
              <a:rPr lang="ru-RU" sz="2300" smtClean="0"/>
              <a:t>В 1814 году Академия была преобразована в Московскую духовную академию и перенесена в Свято-Троицкую Сергиеву Лавру.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116013" y="115888"/>
            <a:ext cx="7920037" cy="1512887"/>
          </a:xfrm>
        </p:spPr>
        <p:txBody>
          <a:bodyPr/>
          <a:lstStyle/>
          <a:p>
            <a:r>
              <a:rPr lang="ru-RU" sz="3600" smtClean="0"/>
              <a:t>Дальнейшее развитие образования, культуры и искусства в эпоху Просвещения (</a:t>
            </a:r>
            <a:r>
              <a:rPr lang="en-US" sz="3600" smtClean="0"/>
              <a:t>XVIII</a:t>
            </a:r>
            <a:r>
              <a:rPr lang="ru-RU" sz="3600" smtClean="0"/>
              <a:t> век)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250825" y="1905000"/>
            <a:ext cx="8642350" cy="4619625"/>
          </a:xfrm>
        </p:spPr>
        <p:txBody>
          <a:bodyPr/>
          <a:lstStyle/>
          <a:p>
            <a:r>
              <a:rPr lang="ru-RU" sz="2400" smtClean="0"/>
              <a:t>На русское Просвещение оказало сильное влияние Просвещение Франции (Вольтер, Руссо, Дидро).</a:t>
            </a:r>
          </a:p>
          <a:p>
            <a:r>
              <a:rPr lang="ru-RU" sz="2400" smtClean="0"/>
              <a:t>Особое внимание уделялось образованию народа. В провинциях начальные школы для детей основываются не на религиозных учениях, как было раньше, а приобретают научный оттенок.</a:t>
            </a:r>
          </a:p>
          <a:p>
            <a:r>
              <a:rPr lang="ru-RU" sz="2400" smtClean="0"/>
              <a:t>В Петербурге открывается ряд специальных школ - медицинские, инженерные, горные, военные, ремесленные и другие школы.</a:t>
            </a:r>
          </a:p>
          <a:p>
            <a:r>
              <a:rPr lang="ru-RU" sz="2400" smtClean="0"/>
              <a:t>Во второй половине </a:t>
            </a:r>
            <a:r>
              <a:rPr lang="en-US" sz="2400" smtClean="0"/>
              <a:t>XVIII</a:t>
            </a:r>
            <a:r>
              <a:rPr lang="ru-RU" sz="2400" smtClean="0"/>
              <a:t> века возникли первые российские университеты, библиотеки, театр, публичные музеи и относительно независимая пресса. </a:t>
            </a:r>
          </a:p>
          <a:p>
            <a:endParaRPr lang="ru-RU" sz="2400" smtClean="0"/>
          </a:p>
          <a:p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116013" y="115888"/>
            <a:ext cx="7920037" cy="1512887"/>
          </a:xfrm>
        </p:spPr>
        <p:txBody>
          <a:bodyPr/>
          <a:lstStyle/>
          <a:p>
            <a:r>
              <a:rPr lang="ru-RU" sz="3600" smtClean="0"/>
              <a:t>Дальнейшее развитие образования, культуры и искусства в эпоху Просвещения (</a:t>
            </a:r>
            <a:r>
              <a:rPr lang="en-US" sz="3600" smtClean="0"/>
              <a:t>XVIII</a:t>
            </a:r>
            <a:r>
              <a:rPr lang="ru-RU" sz="3600" smtClean="0"/>
              <a:t> век)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50825" y="1905000"/>
            <a:ext cx="8642350" cy="4619625"/>
          </a:xfrm>
        </p:spPr>
        <p:txBody>
          <a:bodyPr/>
          <a:lstStyle/>
          <a:p>
            <a:r>
              <a:rPr lang="ru-RU" sz="2600" smtClean="0"/>
              <a:t>Возникает интерес к педагогике и педагогической мысли, к вопросам воспитания и образования.</a:t>
            </a:r>
          </a:p>
          <a:p>
            <a:r>
              <a:rPr lang="ru-RU" sz="2600" smtClean="0"/>
              <a:t>Переводится и издается на русском языке большое количество иностранной литературы, в том числе и для детей (около 300 книг), в частности, энциклопедия чешского педагога Яна Амоса Коменского «Мир в картинках», считающаяся </a:t>
            </a:r>
            <a:r>
              <a:rPr lang="ru-RU" sz="2600" b="1" i="1" u="sng" smtClean="0"/>
              <a:t>первой</a:t>
            </a:r>
            <a:r>
              <a:rPr lang="ru-RU" sz="2600" smtClean="0"/>
              <a:t> детской энциклопедией.</a:t>
            </a:r>
          </a:p>
          <a:p>
            <a:pPr>
              <a:buFontTx/>
              <a:buNone/>
            </a:pPr>
            <a:endParaRPr lang="ru-RU" sz="1400" smtClean="0"/>
          </a:p>
          <a:p>
            <a:r>
              <a:rPr lang="ru-RU" sz="2600" smtClean="0"/>
              <a:t>В конце </a:t>
            </a:r>
            <a:r>
              <a:rPr lang="en-US" sz="2600" smtClean="0"/>
              <a:t>XVIII</a:t>
            </a:r>
            <a:r>
              <a:rPr lang="ru-RU" sz="2600" smtClean="0"/>
              <a:t> века </a:t>
            </a:r>
            <a:r>
              <a:rPr lang="ru-RU" sz="2600" b="1" i="1" u="sng" smtClean="0"/>
              <a:t>детская книга отделяется от учебной и становится самостоятельной</a:t>
            </a:r>
            <a:r>
              <a:rPr lang="ru-RU" sz="2600" b="1" u="sng" smtClean="0"/>
              <a:t>.</a:t>
            </a:r>
            <a:endParaRPr lang="ru-RU" sz="2600" smtClean="0"/>
          </a:p>
          <a:p>
            <a:endParaRPr lang="ru-RU" sz="2400" smtClean="0"/>
          </a:p>
        </p:txBody>
      </p:sp>
      <p:pic>
        <p:nvPicPr>
          <p:cNvPr id="25604" name="Рисунок 3" descr="Коменский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4365625"/>
            <a:ext cx="1584325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187450" y="284163"/>
            <a:ext cx="7678738" cy="1143000"/>
          </a:xfrm>
        </p:spPr>
        <p:txBody>
          <a:bodyPr/>
          <a:lstStyle/>
          <a:p>
            <a:r>
              <a:rPr lang="ru-RU" sz="4000" smtClean="0"/>
              <a:t>Первый детский журнал «Детское чтение для сердца и разума»</a:t>
            </a:r>
          </a:p>
        </p:txBody>
      </p:sp>
      <p:pic>
        <p:nvPicPr>
          <p:cNvPr id="5" name="Содержимое 4" descr="800px-NI_Novikov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060848"/>
            <a:ext cx="3309773" cy="4191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8" name="Содержимое 3"/>
          <p:cNvSpPr>
            <a:spLocks noGrp="1"/>
          </p:cNvSpPr>
          <p:nvPr>
            <p:ph sz="half" idx="2"/>
          </p:nvPr>
        </p:nvSpPr>
        <p:spPr>
          <a:xfrm>
            <a:off x="3924300" y="1916113"/>
            <a:ext cx="4968875" cy="4465637"/>
          </a:xfrm>
        </p:spPr>
        <p:txBody>
          <a:bodyPr/>
          <a:lstStyle/>
          <a:p>
            <a:r>
              <a:rPr lang="ru-RU" smtClean="0"/>
              <a:t>Новик</a:t>
            </a:r>
            <a:r>
              <a:rPr lang="en-US" smtClean="0"/>
              <a:t>ó</a:t>
            </a:r>
            <a:r>
              <a:rPr lang="ru-RU" dirty="0" smtClean="0"/>
              <a:t>в Николай Иванович (1744 – 1818).</a:t>
            </a:r>
          </a:p>
          <a:p>
            <a:r>
              <a:rPr lang="ru-RU" dirty="0" smtClean="0"/>
              <a:t>Просветитель, писатель, журналист, издатель.</a:t>
            </a:r>
          </a:p>
          <a:p>
            <a:r>
              <a:rPr lang="ru-RU" dirty="0" smtClean="0"/>
              <a:t>Организатор типографий, библиотек, школ в Москве, книжных магазинов в 16 городах. Издавал книги по всем отраслям знаний.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187450" y="284163"/>
            <a:ext cx="7678738" cy="1143000"/>
          </a:xfrm>
        </p:spPr>
        <p:txBody>
          <a:bodyPr/>
          <a:lstStyle/>
          <a:p>
            <a:r>
              <a:rPr lang="ru-RU" sz="4000" smtClean="0"/>
              <a:t>Первый детский журнал «Детское чтение для сердца и разума»</a:t>
            </a:r>
          </a:p>
        </p:txBody>
      </p:sp>
      <p:sp>
        <p:nvSpPr>
          <p:cNvPr id="27651" name="Содержимое 3"/>
          <p:cNvSpPr>
            <a:spLocks noGrp="1"/>
          </p:cNvSpPr>
          <p:nvPr>
            <p:ph sz="half" idx="2"/>
          </p:nvPr>
        </p:nvSpPr>
        <p:spPr>
          <a:xfrm>
            <a:off x="3347864" y="1916832"/>
            <a:ext cx="5616749" cy="4464918"/>
          </a:xfrm>
        </p:spPr>
        <p:txBody>
          <a:bodyPr/>
          <a:lstStyle/>
          <a:p>
            <a:r>
              <a:rPr lang="ru-RU" sz="2600" dirty="0" smtClean="0"/>
              <a:t>Выходил в </a:t>
            </a:r>
            <a:r>
              <a:rPr lang="ru-RU" sz="2600" b="1" dirty="0" smtClean="0"/>
              <a:t>1785-1789</a:t>
            </a:r>
            <a:r>
              <a:rPr lang="ru-RU" sz="2600" dirty="0" smtClean="0"/>
              <a:t> гг. как бесплатное приложение к газете «Московские ведомости».</a:t>
            </a:r>
          </a:p>
          <a:p>
            <a:r>
              <a:rPr lang="ru-RU" sz="2400" dirty="0" smtClean="0"/>
              <a:t>Главная задача журнала определялась стремлением воспитать патриотов и добрых граждан своего отечества.</a:t>
            </a:r>
          </a:p>
          <a:p>
            <a:r>
              <a:rPr lang="ru-RU" sz="2400" dirty="0" smtClean="0"/>
              <a:t>В журнале печатались статьи из многих областей науки: «О системе мира», «О солнце», «О воде», «О пользе гор», «Разговор об огне» и пр.</a:t>
            </a:r>
            <a:endParaRPr lang="ru-RU" sz="2600" dirty="0" smtClean="0"/>
          </a:p>
        </p:txBody>
      </p:sp>
      <p:pic>
        <p:nvPicPr>
          <p:cNvPr id="7" name="Содержимое 6" descr="0_187df0_40057289_X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388" y="2133600"/>
            <a:ext cx="3097212" cy="4191000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187450" y="284163"/>
            <a:ext cx="7678738" cy="1143000"/>
          </a:xfrm>
        </p:spPr>
        <p:txBody>
          <a:bodyPr/>
          <a:lstStyle/>
          <a:p>
            <a:r>
              <a:rPr lang="ru-RU" sz="4000" smtClean="0"/>
              <a:t>Первый детский журнал «Детское чтение для сердца и разума»</a:t>
            </a:r>
          </a:p>
        </p:txBody>
      </p:sp>
      <p:sp>
        <p:nvSpPr>
          <p:cNvPr id="28675" name="Содержимое 3"/>
          <p:cNvSpPr>
            <a:spLocks noGrp="1"/>
          </p:cNvSpPr>
          <p:nvPr>
            <p:ph sz="half" idx="2"/>
          </p:nvPr>
        </p:nvSpPr>
        <p:spPr>
          <a:xfrm>
            <a:off x="323850" y="1844675"/>
            <a:ext cx="8640763" cy="4537075"/>
          </a:xfrm>
        </p:spPr>
        <p:txBody>
          <a:bodyPr/>
          <a:lstStyle/>
          <a:p>
            <a:r>
              <a:rPr lang="ru-RU" sz="2400" dirty="0" smtClean="0"/>
              <a:t>Научный материал излагался живо и занимательно: в форме записок путешественника, бесед наставника с детьми, переписки отца с сыном.</a:t>
            </a:r>
          </a:p>
          <a:p>
            <a:r>
              <a:rPr lang="ru-RU" sz="2400" dirty="0" smtClean="0"/>
              <a:t>В художественных произведениях ставились вопросы о недостатках и пороках дворянства, разоблачались надменность, честолюбие, паразитизм господствующего сословия и воспитывались любовь к труду, уважение к крестьянам. </a:t>
            </a:r>
          </a:p>
          <a:p>
            <a:r>
              <a:rPr lang="ru-RU" sz="2400" dirty="0" smtClean="0"/>
              <a:t>Н.И. Новик</a:t>
            </a:r>
            <a:r>
              <a:rPr lang="en-US" sz="2400" dirty="0" smtClean="0"/>
              <a:t>ó</a:t>
            </a:r>
            <a:r>
              <a:rPr lang="ru-RU" sz="2400" dirty="0" smtClean="0"/>
              <a:t>в привлек к работе в журнале молодых писателей, студентов Московского университета и преподавателей московского Благородного пансиона при университете. </a:t>
            </a:r>
            <a:endParaRPr lang="ru-RU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187450" y="284163"/>
            <a:ext cx="7678738" cy="1143000"/>
          </a:xfrm>
        </p:spPr>
        <p:txBody>
          <a:bodyPr/>
          <a:lstStyle/>
          <a:p>
            <a:r>
              <a:rPr lang="ru-RU" sz="4000" smtClean="0"/>
              <a:t>Первый детский журнал «Детское чтение для сердца и разума»</a:t>
            </a:r>
          </a:p>
        </p:txBody>
      </p:sp>
      <p:sp>
        <p:nvSpPr>
          <p:cNvPr id="29699" name="Содержимое 3"/>
          <p:cNvSpPr>
            <a:spLocks noGrp="1"/>
          </p:cNvSpPr>
          <p:nvPr>
            <p:ph sz="half" idx="2"/>
          </p:nvPr>
        </p:nvSpPr>
        <p:spPr>
          <a:xfrm>
            <a:off x="323850" y="2060575"/>
            <a:ext cx="8640763" cy="4392613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b="1" dirty="0" smtClean="0"/>
              <a:t>1789</a:t>
            </a:r>
            <a:r>
              <a:rPr lang="ru-RU" dirty="0" smtClean="0"/>
              <a:t> году журнал был закрыт по царскому указу.</a:t>
            </a:r>
          </a:p>
          <a:p>
            <a:r>
              <a:rPr lang="ru-RU" dirty="0" smtClean="0"/>
              <a:t>Н.И. Новик</a:t>
            </a:r>
            <a:r>
              <a:rPr lang="en-US" dirty="0" smtClean="0"/>
              <a:t>ó</a:t>
            </a:r>
            <a:r>
              <a:rPr lang="ru-RU" dirty="0" smtClean="0"/>
              <a:t>в вошёл в историю как один из первых русских политических заключённых: по приказу императрицы Екатерины </a:t>
            </a:r>
            <a:r>
              <a:rPr lang="en-US" dirty="0" smtClean="0"/>
              <a:t>II</a:t>
            </a:r>
            <a:r>
              <a:rPr lang="ru-RU" dirty="0" smtClean="0"/>
              <a:t> за просветительскую деятельность заключён в Шлиссельбургскую крепость (1792—1796).</a:t>
            </a:r>
          </a:p>
          <a:p>
            <a:r>
              <a:rPr lang="ru-RU" dirty="0" smtClean="0"/>
              <a:t>Однако, журнал переиздавался и после заточения Новик</a:t>
            </a:r>
            <a:r>
              <a:rPr lang="en-US" dirty="0" smtClean="0"/>
              <a:t>ó</a:t>
            </a:r>
            <a:r>
              <a:rPr lang="ru-RU" dirty="0" err="1" smtClean="0"/>
              <a:t>ва</a:t>
            </a:r>
            <a:r>
              <a:rPr lang="ru-RU" dirty="0" smtClean="0"/>
              <a:t> в Шлиссельбургскую крепость (второе издание вышло в 1799—1804 гг.; третье — в 1819 г.).</a:t>
            </a:r>
          </a:p>
          <a:p>
            <a:endParaRPr lang="ru-RU" sz="2400" dirty="0" smtClean="0"/>
          </a:p>
          <a:p>
            <a:pPr>
              <a:buFontTx/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547664" y="284163"/>
            <a:ext cx="7318524" cy="1143000"/>
          </a:xfrm>
        </p:spPr>
        <p:txBody>
          <a:bodyPr/>
          <a:lstStyle/>
          <a:p>
            <a:r>
              <a:rPr lang="ru-RU" sz="4000" dirty="0" smtClean="0"/>
              <a:t>Значение журнала «Детское чтение для сердца и разума»</a:t>
            </a:r>
          </a:p>
        </p:txBody>
      </p:sp>
      <p:sp>
        <p:nvSpPr>
          <p:cNvPr id="30723" name="Содержимое 3"/>
          <p:cNvSpPr>
            <a:spLocks noGrp="1"/>
          </p:cNvSpPr>
          <p:nvPr>
            <p:ph sz="half" idx="2"/>
          </p:nvPr>
        </p:nvSpPr>
        <p:spPr>
          <a:xfrm>
            <a:off x="323850" y="1844675"/>
            <a:ext cx="8640763" cy="4537075"/>
          </a:xfrm>
        </p:spPr>
        <p:txBody>
          <a:bodyPr/>
          <a:lstStyle/>
          <a:p>
            <a:pPr>
              <a:buFontTx/>
              <a:buNone/>
            </a:pPr>
            <a:r>
              <a:rPr lang="ru-RU" dirty="0" smtClean="0"/>
              <a:t>        Значение журнала было так велико, что через </a:t>
            </a:r>
            <a:r>
              <a:rPr lang="ru-RU" b="1" dirty="0" smtClean="0"/>
              <a:t>60</a:t>
            </a:r>
            <a:r>
              <a:rPr lang="ru-RU" dirty="0" smtClean="0"/>
              <a:t> лет после его первого выхода в свет </a:t>
            </a:r>
            <a:r>
              <a:rPr lang="ru-RU" b="1" i="1" dirty="0" smtClean="0"/>
              <a:t>В. Белинский </a:t>
            </a:r>
            <a:r>
              <a:rPr lang="ru-RU" dirty="0" smtClean="0"/>
              <a:t>воскликнул: «Бедные дети! Мы были счастливее вас:  мы имели «Детское чтение» Новик</a:t>
            </a:r>
            <a:r>
              <a:rPr lang="en-US" dirty="0" smtClean="0"/>
              <a:t>ó</a:t>
            </a:r>
            <a:r>
              <a:rPr lang="ru-RU" dirty="0" err="1" smtClean="0"/>
              <a:t>ва</a:t>
            </a:r>
            <a:r>
              <a:rPr lang="ru-RU" dirty="0" smtClean="0"/>
              <a:t>…». </a:t>
            </a:r>
            <a:r>
              <a:rPr lang="ru-RU" b="1" i="1" dirty="0" smtClean="0"/>
              <a:t>С.Т.Аксаков</a:t>
            </a:r>
            <a:r>
              <a:rPr lang="ru-RU" dirty="0" smtClean="0"/>
              <a:t> вспоминал, что именно научные статьи журнала «Детское чтение» пробудили в нем интерес к естественным наукам, а знаменитый хирург </a:t>
            </a:r>
            <a:r>
              <a:rPr lang="ru-RU" b="1" i="1" dirty="0" smtClean="0"/>
              <a:t>Н.И.Пирогов</a:t>
            </a:r>
            <a:r>
              <a:rPr lang="ru-RU" dirty="0" smtClean="0"/>
              <a:t> говорил, что увлекался «Детским чтением» больше, чем «Робинзоном Крузо», «Дон Кихотом» и волшебными сказками.</a:t>
            </a:r>
          </a:p>
          <a:p>
            <a:pPr>
              <a:buFontTx/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093788" y="284163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smtClean="0"/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</a:t>
            </a:r>
            <a:r>
              <a:rPr lang="ru-RU" sz="3000" dirty="0" smtClean="0"/>
              <a:t>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 </a:t>
            </a:r>
            <a:r>
              <a:rPr lang="ru-RU" sz="3000" dirty="0" err="1" smtClean="0"/>
              <a:t>Гулистанского</a:t>
            </a:r>
            <a:r>
              <a:rPr lang="ru-RU" sz="3000" dirty="0" smtClean="0"/>
              <a:t> государственного университета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49" y="1931938"/>
            <a:ext cx="1960703" cy="1779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Появление первой русской азбуки на Руси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476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</a:t>
            </a:r>
            <a:r>
              <a:rPr lang="ru-RU" smtClean="0"/>
              <a:t>По одной из наиболее распространённой версии, письменности у восточных славян не существовало, а первой русской азбукой стала </a:t>
            </a:r>
            <a:r>
              <a:rPr lang="ru-RU" u="sng" smtClean="0"/>
              <a:t>кириллица</a:t>
            </a:r>
            <a:r>
              <a:rPr lang="ru-RU" smtClean="0"/>
              <a:t>, созданная братьями Кириллом и Мефодием.  По летописи следует, что они просто добавили к уже существовавшему греческому алфавиту некоторые новые символы, получив в результате азбуку, названную по имени одного из братьев.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772400" cy="696912"/>
          </a:xfrm>
        </p:spPr>
        <p:txBody>
          <a:bodyPr/>
          <a:lstStyle/>
          <a:p>
            <a:pPr algn="ctr"/>
            <a:r>
              <a:rPr lang="ru-RU" smtClean="0"/>
              <a:t>Кириллица </a:t>
            </a:r>
          </a:p>
        </p:txBody>
      </p:sp>
      <p:pic>
        <p:nvPicPr>
          <p:cNvPr id="6147" name="Рисунок 2" descr="0018-018-Knig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125538"/>
            <a:ext cx="7643813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510462" cy="984250"/>
          </a:xfrm>
        </p:spPr>
        <p:txBody>
          <a:bodyPr/>
          <a:lstStyle/>
          <a:p>
            <a:pPr algn="ctr"/>
            <a:r>
              <a:rPr lang="ru-RU" smtClean="0"/>
              <a:t>Первые рукописные книги</a:t>
            </a:r>
          </a:p>
        </p:txBody>
      </p:sp>
      <p:pic>
        <p:nvPicPr>
          <p:cNvPr id="7171" name="Содержимое 5" descr="0021-021-Pervye-russkie-rukopisnye-knigi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1628775"/>
            <a:ext cx="6769100" cy="5076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510462" cy="1057275"/>
          </a:xfrm>
        </p:spPr>
        <p:txBody>
          <a:bodyPr/>
          <a:lstStyle/>
          <a:p>
            <a:pPr algn="ctr"/>
            <a:r>
              <a:rPr lang="ru-RU" smtClean="0"/>
              <a:t>Первые рукописные книги</a:t>
            </a:r>
          </a:p>
        </p:txBody>
      </p:sp>
      <p:pic>
        <p:nvPicPr>
          <p:cNvPr id="5" name="Содержимое 4" descr="11905796_01_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8300" y="2133600"/>
            <a:ext cx="5140325" cy="43180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196" name="Содержимое 3"/>
          <p:cNvSpPr>
            <a:spLocks noGrp="1"/>
          </p:cNvSpPr>
          <p:nvPr>
            <p:ph sz="half" idx="2"/>
          </p:nvPr>
        </p:nvSpPr>
        <p:spPr>
          <a:xfrm>
            <a:off x="5724525" y="2133600"/>
            <a:ext cx="3024188" cy="4248150"/>
          </a:xfrm>
        </p:spPr>
        <p:txBody>
          <a:bodyPr/>
          <a:lstStyle/>
          <a:p>
            <a:r>
              <a:rPr lang="ru-RU" smtClean="0"/>
              <a:t>Создавались монахами и священниками, считавшимися самыми грамотными людьми на Руси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581900" cy="984250"/>
          </a:xfrm>
        </p:spPr>
        <p:txBody>
          <a:bodyPr/>
          <a:lstStyle/>
          <a:p>
            <a:pPr algn="ctr"/>
            <a:r>
              <a:rPr lang="ru-RU" smtClean="0"/>
              <a:t>Школа Московской Руси</a:t>
            </a:r>
          </a:p>
        </p:txBody>
      </p:sp>
      <p:sp>
        <p:nvSpPr>
          <p:cNvPr id="9219" name="Содержимое 3"/>
          <p:cNvSpPr>
            <a:spLocks noGrp="1"/>
          </p:cNvSpPr>
          <p:nvPr>
            <p:ph sz="half" idx="2"/>
          </p:nvPr>
        </p:nvSpPr>
        <p:spPr>
          <a:xfrm>
            <a:off x="4787900" y="1773238"/>
            <a:ext cx="4176713" cy="4679950"/>
          </a:xfrm>
        </p:spPr>
        <p:txBody>
          <a:bodyPr/>
          <a:lstStyle/>
          <a:p>
            <a:r>
              <a:rPr lang="ru-RU" sz="2400" smtClean="0"/>
              <a:t>Обучение детей проходило при монастырях или на дому у священников.</a:t>
            </a:r>
          </a:p>
          <a:p>
            <a:r>
              <a:rPr lang="ru-RU" sz="2400" smtClean="0"/>
              <a:t>Процесс обучения строился на запоминании, т.к. не существовало грамматики.</a:t>
            </a:r>
          </a:p>
          <a:p>
            <a:r>
              <a:rPr lang="ru-RU" sz="2400" smtClean="0"/>
              <a:t>Развитие школ потребовало </a:t>
            </a:r>
            <a:r>
              <a:rPr lang="ru-RU" sz="2400" u="sng" smtClean="0"/>
              <a:t>издания учебников.</a:t>
            </a:r>
          </a:p>
          <a:p>
            <a:r>
              <a:rPr lang="ru-RU" sz="2400" smtClean="0"/>
              <a:t>Первые детские книги – </a:t>
            </a:r>
            <a:r>
              <a:rPr lang="ru-RU" sz="2400" b="1" i="1" u="sng" smtClean="0"/>
              <a:t>это  учебные  книги</a:t>
            </a:r>
            <a:r>
              <a:rPr lang="ru-RU" sz="2400" smtClean="0"/>
              <a:t> – азбуки, буквари, азбуковники.</a:t>
            </a:r>
            <a:r>
              <a:rPr lang="ru-RU" sz="2400" b="1" u="sng" smtClean="0"/>
              <a:t> </a:t>
            </a:r>
          </a:p>
        </p:txBody>
      </p:sp>
      <p:pic>
        <p:nvPicPr>
          <p:cNvPr id="9220" name="Содержимое 4" descr="Рисунок14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2195666"/>
            <a:ext cx="4464496" cy="317789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581900" cy="1057275"/>
          </a:xfrm>
        </p:spPr>
        <p:txBody>
          <a:bodyPr/>
          <a:lstStyle/>
          <a:p>
            <a:pPr algn="ctr"/>
            <a:r>
              <a:rPr lang="ru-RU" smtClean="0"/>
              <a:t>Первый печатный станок</a:t>
            </a:r>
          </a:p>
        </p:txBody>
      </p:sp>
      <p:pic>
        <p:nvPicPr>
          <p:cNvPr id="5" name="Содержимое 4" descr="img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132856"/>
            <a:ext cx="3137492" cy="4392488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244" name="Содержимое 3"/>
          <p:cNvSpPr>
            <a:spLocks noGrp="1"/>
          </p:cNvSpPr>
          <p:nvPr>
            <p:ph sz="half" idx="2"/>
          </p:nvPr>
        </p:nvSpPr>
        <p:spPr>
          <a:xfrm>
            <a:off x="4211638" y="1773238"/>
            <a:ext cx="4824412" cy="4679950"/>
          </a:xfrm>
        </p:spPr>
        <p:txBody>
          <a:bodyPr/>
          <a:lstStyle/>
          <a:p>
            <a:r>
              <a:rPr lang="ru-RU" dirty="0" smtClean="0"/>
              <a:t>В 1553 году царь Иван Грозный приказал строить в Москве на Никольской площади особый дом для типографии, но открыта она была в 1563 году, когда в ней начал работать Иван Фёдоров.</a:t>
            </a:r>
          </a:p>
          <a:p>
            <a:r>
              <a:rPr lang="ru-RU" dirty="0" smtClean="0"/>
              <a:t>Первый печатный станок Ивана Федорова, 1563г.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 descr="Large confetti"/>
          <p:cNvSpPr>
            <a:spLocks noGrp="1"/>
          </p:cNvSpPr>
          <p:nvPr>
            <p:ph type="title"/>
          </p:nvPr>
        </p:nvSpPr>
        <p:spPr>
          <a:xfrm>
            <a:off x="1093788" y="284163"/>
            <a:ext cx="7223125" cy="841375"/>
          </a:xfrm>
        </p:spPr>
        <p:txBody>
          <a:bodyPr/>
          <a:lstStyle/>
          <a:p>
            <a:pPr algn="ctr"/>
            <a:r>
              <a:rPr lang="ru-RU" smtClean="0"/>
              <a:t>«Домострой»</a:t>
            </a:r>
          </a:p>
        </p:txBody>
      </p:sp>
      <p:pic>
        <p:nvPicPr>
          <p:cNvPr id="5" name="Содержимое 4" descr="99898640_s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916832"/>
            <a:ext cx="3563932" cy="4464496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1268" name="Содержимое 3"/>
          <p:cNvSpPr>
            <a:spLocks noGrp="1"/>
          </p:cNvSpPr>
          <p:nvPr>
            <p:ph sz="half" idx="2"/>
          </p:nvPr>
        </p:nvSpPr>
        <p:spPr>
          <a:xfrm>
            <a:off x="3851275" y="1700213"/>
            <a:ext cx="5041900" cy="4681537"/>
          </a:xfrm>
        </p:spPr>
        <p:txBody>
          <a:bodyPr/>
          <a:lstStyle/>
          <a:p>
            <a:r>
              <a:rPr lang="ru-RU" sz="2400" smtClean="0"/>
              <a:t>В </a:t>
            </a:r>
            <a:r>
              <a:rPr lang="en-US" sz="2400" smtClean="0"/>
              <a:t>XVI</a:t>
            </a:r>
            <a:r>
              <a:rPr lang="ru-RU" sz="2400" smtClean="0"/>
              <a:t> веке появился знаменитый «Домострой» – свод правил общественных и семейных отношений, написанный в 1547г. духовником Ивана Грозного, протопопом Сильверстом.</a:t>
            </a:r>
          </a:p>
          <a:p>
            <a:r>
              <a:rPr lang="ru-RU" sz="2400" smtClean="0"/>
              <a:t>Обучал религиозным обрядам, страху божию, давал советы, как учить сына ремеслу, а дочь хозяйству. </a:t>
            </a:r>
          </a:p>
          <a:p>
            <a:r>
              <a:rPr lang="ru-RU" sz="2400" smtClean="0"/>
              <a:t>Настольная книга в домах Московской Руси.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исовая бумага">
  <a:themeElements>
    <a:clrScheme name="Рисовая бумага 2">
      <a:dk1>
        <a:srgbClr val="00264C"/>
      </a:dk1>
      <a:lt1>
        <a:srgbClr val="FFFFE9"/>
      </a:lt1>
      <a:dk2>
        <a:srgbClr val="333333"/>
      </a:dk2>
      <a:lt2>
        <a:srgbClr val="333333"/>
      </a:lt2>
      <a:accent1>
        <a:srgbClr val="78C0B2"/>
      </a:accent1>
      <a:accent2>
        <a:srgbClr val="262D4C"/>
      </a:accent2>
      <a:accent3>
        <a:srgbClr val="FFFFF2"/>
      </a:accent3>
      <a:accent4>
        <a:srgbClr val="001F40"/>
      </a:accent4>
      <a:accent5>
        <a:srgbClr val="BEDCD5"/>
      </a:accent5>
      <a:accent6>
        <a:srgbClr val="212844"/>
      </a:accent6>
      <a:hlink>
        <a:srgbClr val="598BBD"/>
      </a:hlink>
      <a:folHlink>
        <a:srgbClr val="4D4D4D"/>
      </a:folHlink>
    </a:clrScheme>
    <a:fontScheme name="Рисовая бумага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Рисовая бумага 1">
        <a:dk1>
          <a:srgbClr val="9D9475"/>
        </a:dk1>
        <a:lt1>
          <a:srgbClr val="333333"/>
        </a:lt1>
        <a:dk2>
          <a:srgbClr val="333300"/>
        </a:dk2>
        <a:lt2>
          <a:srgbClr val="333333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исовая бумага 2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4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исовая бумага 3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исовая бумага 4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2"/>
        </a:accent5>
        <a:accent6>
          <a:srgbClr val="638976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исовая бумага 5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BEFE5"/>
        </a:accent3>
        <a:accent4>
          <a:srgbClr val="1A2D41"/>
        </a:accent4>
        <a:accent5>
          <a:srgbClr val="E1DEC7"/>
        </a:accent5>
        <a:accent6>
          <a:srgbClr val="7D6B5F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Designs\Рисовая бумага.pot</Template>
  <TotalTime>501</TotalTime>
  <Words>1602</Words>
  <Application>Microsoft Office PowerPoint</Application>
  <PresentationFormat>Экран (4:3)</PresentationFormat>
  <Paragraphs>114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Times New Roman</vt:lpstr>
      <vt:lpstr>Wingdings</vt:lpstr>
      <vt:lpstr>Рисовая бумага</vt:lpstr>
      <vt:lpstr>Возникновение и развитие детской литературы в России</vt:lpstr>
      <vt:lpstr>План</vt:lpstr>
      <vt:lpstr>Появление первой русской азбуки на Руси</vt:lpstr>
      <vt:lpstr>Кириллица </vt:lpstr>
      <vt:lpstr>Первые рукописные книги</vt:lpstr>
      <vt:lpstr>Первые рукописные книги</vt:lpstr>
      <vt:lpstr>Школа Московской Руси</vt:lpstr>
      <vt:lpstr>Первый печатный станок</vt:lpstr>
      <vt:lpstr>«Домострой»</vt:lpstr>
      <vt:lpstr>Первые печатные буквари и азбуки</vt:lpstr>
      <vt:lpstr>Первые печатные буквари и азбуки</vt:lpstr>
      <vt:lpstr>Букварь Василия Бурцева</vt:lpstr>
      <vt:lpstr>Потешные (или фряжские, т.е. немецкие) листы</vt:lpstr>
      <vt:lpstr>«Лицевой букварь» Кариона Истомина – 1694 г.</vt:lpstr>
      <vt:lpstr>«Лицевой букварь» Кариона Истомина</vt:lpstr>
      <vt:lpstr>«Лицевой букварь» Кариона Истомина</vt:lpstr>
      <vt:lpstr>Эпоха Петра I</vt:lpstr>
      <vt:lpstr>Эпоха Петра I</vt:lpstr>
      <vt:lpstr>«Юности честное зерцало»</vt:lpstr>
      <vt:lpstr>Славяно-Греко-Латинская Академия в Москве – 1687 г.</vt:lpstr>
      <vt:lpstr>Славяно-Греко-Латинская Академия</vt:lpstr>
      <vt:lpstr>Дальнейшее развитие образования, культуры и искусства в эпоху Просвещения (XVIII век)</vt:lpstr>
      <vt:lpstr>Дальнейшее развитие образования, культуры и искусства в эпоху Просвещения (XVIII век)</vt:lpstr>
      <vt:lpstr>Первый детский журнал «Детское чтение для сердца и разума»</vt:lpstr>
      <vt:lpstr>Первый детский журнал «Детское чтение для сердца и разума»</vt:lpstr>
      <vt:lpstr>Первый детский журнал «Детское чтение для сердца и разума»</vt:lpstr>
      <vt:lpstr>Первый детский журнал «Детское чтение для сердца и разума»</vt:lpstr>
      <vt:lpstr>Значение журнала «Детское чтение для сердца и разума»</vt:lpstr>
      <vt:lpstr>Контактная информация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     Возникновение письменности на Руси</dc:title>
  <dc:creator>igor</dc:creator>
  <cp:lastModifiedBy>User</cp:lastModifiedBy>
  <cp:revision>77</cp:revision>
  <dcterms:created xsi:type="dcterms:W3CDTF">2005-03-31T16:24:55Z</dcterms:created>
  <dcterms:modified xsi:type="dcterms:W3CDTF">2020-03-17T15:04:47Z</dcterms:modified>
</cp:coreProperties>
</file>